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297" r:id="rId4"/>
    <p:sldId id="297" r:id="rId5"/>
    <p:sldId id="267" r:id="rId6"/>
    <p:sldId id="3298" r:id="rId7"/>
    <p:sldId id="274" r:id="rId8"/>
    <p:sldId id="3299" r:id="rId9"/>
    <p:sldId id="3300" r:id="rId10"/>
    <p:sldId id="3296" r:id="rId11"/>
    <p:sldId id="3301" r:id="rId12"/>
    <p:sldId id="3302" r:id="rId13"/>
    <p:sldId id="3303" r:id="rId14"/>
    <p:sldId id="3304" r:id="rId15"/>
    <p:sldId id="328" r:id="rId16"/>
    <p:sldId id="286" r:id="rId17"/>
    <p:sldId id="329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  <p:cmAuthor id="76" name="1637354872@qq.com" initials="1" lastIdx="0" clrIdx="25"/>
  <p:cmAuthor id="21" name="Administrator" initials="A" lastIdx="1" clrIdx="2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42" d="100"/>
          <a:sy n="142" d="100"/>
        </p:scale>
        <p:origin x="-108" y="-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36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8788" y="4737930"/>
            <a:ext cx="2025650" cy="236579"/>
          </a:xfrm>
        </p:spPr>
        <p:txBody>
          <a:bodyPr lIns="68580" tIns="34290" rIns="68580" bIns="34290"/>
          <a:lstStyle/>
          <a:p>
            <a:pPr fontAlgn="auto"/>
            <a:fld id="{760FBDFE-C587-4B4C-A407-44438C67B59E}" type="datetimeFigureOut">
              <a:rPr lang="zh-CN" altLang="en-US" sz="8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87689" y="4737930"/>
            <a:ext cx="2968625" cy="236579"/>
          </a:xfrm>
        </p:spPr>
        <p:txBody>
          <a:bodyPr lIns="68580" tIns="34290" rIns="68580" bIns="34290"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57976" y="4737930"/>
            <a:ext cx="2025650" cy="236579"/>
          </a:xfrm>
        </p:spPr>
        <p:txBody>
          <a:bodyPr lIns="68580" tIns="34290" rIns="68580" bIns="34290"/>
          <a:lstStyle/>
          <a:p>
            <a:pPr fontAlgn="auto"/>
            <a:fld id="{49AE70B2-8BF9-45C0-BB95-33D1B9D3A854}" type="slidenum">
              <a:rPr lang="zh-CN" altLang="en-US" sz="800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621888" y="96858"/>
            <a:ext cx="1656184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1685628" cy="354827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699542"/>
            <a:ext cx="9144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285750" y="704855"/>
            <a:ext cx="8602266" cy="413027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8" rIns="68571" bIns="3428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621888" y="96858"/>
            <a:ext cx="1933888" cy="436245"/>
          </a:xfrm>
          <a:prstGeom prst="rect">
            <a:avLst/>
          </a:prstGeom>
          <a:noFill/>
        </p:spPr>
        <p:txBody>
          <a:bodyPr wrap="square" lIns="68571" tIns="34288" rIns="68571" bIns="34288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94084" y="195486"/>
            <a:ext cx="2045668" cy="354827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446" y="92393"/>
            <a:ext cx="1356836" cy="548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>
    <p:tnLst>
      <p:par>
        <p:cTn id="1" dur="indefinite" restart="never" nodeType="tmRoot"/>
      </p:par>
    </p:tnLst>
  </p:timing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25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97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6145" algn="l"/>
          <a:tab pos="906145" algn="l"/>
          <a:tab pos="906145" algn="l"/>
          <a:tab pos="906145" algn="l"/>
        </a:tabLst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25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ct val="56000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467044" y="483910"/>
            <a:ext cx="8102600" cy="4752219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hf sldNum="0" hdr="0" ftr="0" dt="0"/>
  <p:txStyles>
    <p:titleStyle>
      <a:lvl1pPr algn="l" defTabSz="514350" rtl="0" eaLnBrk="1" fontAlgn="auto" latinLnBrk="0" hangingPunct="1">
        <a:lnSpc>
          <a:spcPct val="100000"/>
        </a:lnSpc>
        <a:spcBef>
          <a:spcPct val="0"/>
        </a:spcBef>
        <a:buNone/>
        <a:defRPr sz="20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28905" indent="-128905" algn="l" defTabSz="51435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0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38608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905510" algn="l"/>
          <a:tab pos="905510" algn="l"/>
          <a:tab pos="905510" algn="l"/>
          <a:tab pos="905510" algn="l"/>
        </a:tabLst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64325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9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900430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157605" indent="-128905" algn="l" defTabSz="51435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41541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67259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976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18694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54368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800860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2058035" algn="l" defTabSz="514350" rtl="0" eaLnBrk="1" latinLnBrk="0" hangingPunct="1"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6.xml"/><Relationship Id="rId8" Type="http://schemas.openxmlformats.org/officeDocument/2006/relationships/tags" Target="../tags/tag105.xml"/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08.xml"/><Relationship Id="rId10" Type="http://schemas.openxmlformats.org/officeDocument/2006/relationships/tags" Target="../tags/tag107.xml"/><Relationship Id="rId1" Type="http://schemas.openxmlformats.org/officeDocument/2006/relationships/tags" Target="../tags/tag9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7.pn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0" Type="http://schemas.openxmlformats.org/officeDocument/2006/relationships/slideLayout" Target="../slideLayouts/slideLayout3.xml"/><Relationship Id="rId2" Type="http://schemas.openxmlformats.org/officeDocument/2006/relationships/tags" Target="../tags/tag115.xml"/><Relationship Id="rId19" Type="http://schemas.openxmlformats.org/officeDocument/2006/relationships/tags" Target="../tags/tag132.xml"/><Relationship Id="rId18" Type="http://schemas.openxmlformats.org/officeDocument/2006/relationships/tags" Target="../tags/tag131.xml"/><Relationship Id="rId17" Type="http://schemas.openxmlformats.org/officeDocument/2006/relationships/tags" Target="../tags/tag130.xml"/><Relationship Id="rId16" Type="http://schemas.openxmlformats.org/officeDocument/2006/relationships/tags" Target="../tags/tag129.xml"/><Relationship Id="rId15" Type="http://schemas.openxmlformats.org/officeDocument/2006/relationships/tags" Target="../tags/tag128.xml"/><Relationship Id="rId14" Type="http://schemas.openxmlformats.org/officeDocument/2006/relationships/tags" Target="../tags/tag127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tags" Target="../tags/tag1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8.png"/><Relationship Id="rId1" Type="http://schemas.openxmlformats.org/officeDocument/2006/relationships/tags" Target="../tags/tag1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tags" Target="../tags/tag47.xml"/><Relationship Id="rId3" Type="http://schemas.openxmlformats.org/officeDocument/2006/relationships/image" Target="../media/image3.png"/><Relationship Id="rId2" Type="http://schemas.microsoft.com/office/2007/relationships/media" Target="../media/media1.wmv"/><Relationship Id="rId1" Type="http://schemas.openxmlformats.org/officeDocument/2006/relationships/video" Target="../media/media1.wmv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tags" Target="../tags/tag54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6" Type="http://schemas.openxmlformats.org/officeDocument/2006/relationships/slideLayout" Target="../slideLayouts/slideLayout8.xml"/><Relationship Id="rId15" Type="http://schemas.openxmlformats.org/officeDocument/2006/relationships/tags" Target="../tags/tag61.xml"/><Relationship Id="rId14" Type="http://schemas.openxmlformats.org/officeDocument/2006/relationships/tags" Target="../tags/tag60.xml"/><Relationship Id="rId13" Type="http://schemas.openxmlformats.org/officeDocument/2006/relationships/image" Target="../media/image4.png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tags" Target="../tags/tag4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image" Target="../media/image5.emf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0" Type="http://schemas.openxmlformats.org/officeDocument/2006/relationships/slideLayout" Target="../slideLayouts/slideLayout3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3" Type="http://schemas.openxmlformats.org/officeDocument/2006/relationships/slideLayout" Target="../slideLayouts/slideLayout12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32562" y="192640"/>
            <a:ext cx="5272391" cy="1564824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defPPr>
              <a:defRPr lang="zh-CN"/>
            </a:defPPr>
            <a:lvl1pPr marR="0" lvl="0" indent="17780" algn="ctr" fontAlgn="auto">
              <a:lnSpc>
                <a:spcPct val="121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800" b="1">
                <a:ln w="6350">
                  <a:noFill/>
                </a:ln>
                <a:solidFill>
                  <a:srgbClr val="C00000"/>
                </a:solidFill>
                <a:effectLst>
                  <a:glow rad="635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特宋简" panose="02010609010101010101" pitchFamily="49" charset="-122"/>
              </a:defRPr>
            </a:lvl1pPr>
            <a:lvl2pPr marL="990600" indent="-3810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3735"/>
            </a:lvl2pPr>
            <a:lvl3pPr marL="1524000" indent="-3048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3200"/>
            </a:lvl3pPr>
            <a:lvl4pPr marL="2133600" indent="-304800" defTabSz="1219200">
              <a:spcBef>
                <a:spcPct val="20000"/>
              </a:spcBef>
              <a:buFont typeface="Arial" panose="020B0604020202020204" pitchFamily="34" charset="0"/>
              <a:buChar char="–"/>
              <a:defRPr sz="2665"/>
            </a:lvl4pPr>
            <a:lvl5pPr marL="2743200" indent="-304800" defTabSz="1219200">
              <a:spcBef>
                <a:spcPct val="20000"/>
              </a:spcBef>
              <a:buFont typeface="Arial" panose="020B0604020202020204" pitchFamily="34" charset="0"/>
              <a:buChar char="»"/>
              <a:defRPr sz="2665"/>
            </a:lvl5pPr>
            <a:lvl6pPr marL="3352800" indent="-3048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665"/>
            </a:lvl6pPr>
            <a:lvl7pPr marL="3962400" indent="-3048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665"/>
            </a:lvl7pPr>
            <a:lvl8pPr marL="4572000" indent="-3048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665"/>
            </a:lvl8pPr>
            <a:lvl9pPr marL="5181600" indent="-304800" defTabSz="1219200">
              <a:spcBef>
                <a:spcPct val="20000"/>
              </a:spcBef>
              <a:buFont typeface="Arial" panose="020B0604020202020204" pitchFamily="34" charset="0"/>
              <a:buChar char="•"/>
              <a:defRPr sz="2665"/>
            </a:lvl9pPr>
          </a:lstStyle>
          <a:p>
            <a:r>
              <a:rPr lang="zh-CN" altLang="en-US" sz="4000" dirty="0"/>
              <a:t>第</a:t>
            </a:r>
            <a:r>
              <a:rPr lang="en-US" altLang="zh-CN" sz="4000" dirty="0"/>
              <a:t>21</a:t>
            </a:r>
            <a:r>
              <a:rPr lang="zh-CN" altLang="en-US" sz="4000" dirty="0"/>
              <a:t>课</a:t>
            </a:r>
            <a:endParaRPr lang="en-US" altLang="zh-CN" sz="4000" dirty="0"/>
          </a:p>
          <a:p>
            <a:r>
              <a:rPr lang="zh-CN" altLang="en-US" sz="4000" dirty="0"/>
              <a:t>敌后战场的抗战</a:t>
            </a:r>
            <a:endParaRPr lang="en-US" altLang="zh-CN" sz="4000" dirty="0"/>
          </a:p>
        </p:txBody>
      </p:sp>
      <p:sp>
        <p:nvSpPr>
          <p:cNvPr id="4" name="矩形 1"/>
          <p:cNvSpPr/>
          <p:nvPr>
            <p:custDataLst>
              <p:tags r:id="rId1"/>
            </p:custDataLst>
          </p:nvPr>
        </p:nvSpPr>
        <p:spPr>
          <a:xfrm>
            <a:off x="1053459" y="2261539"/>
            <a:ext cx="708422" cy="2100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68580" tIns="34290" rIns="68580" bIns="3429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algn="ctr"/>
            <a:r>
              <a:rPr lang="zh-CN" altLang="en-US" sz="33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敌后</a:t>
            </a:r>
            <a:r>
              <a:rPr sz="33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战</a:t>
            </a:r>
            <a:endParaRPr lang="en-US" altLang="zh-CN" sz="3300" b="1" kern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algn="ctr"/>
            <a:r>
              <a:rPr sz="33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场</a:t>
            </a:r>
            <a:endParaRPr sz="2700" b="1" kern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矩形: 圆角 11"/>
          <p:cNvSpPr/>
          <p:nvPr>
            <p:custDataLst>
              <p:tags r:id="rId2"/>
            </p:custDataLst>
          </p:nvPr>
        </p:nvSpPr>
        <p:spPr>
          <a:xfrm>
            <a:off x="3554512" y="1950121"/>
            <a:ext cx="4208621" cy="5443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defTabSz="34290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中国共产党领导</a:t>
            </a:r>
            <a:endParaRPr lang="zh-CN" altLang="en-US" sz="2400" b="1" kern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矩形: 圆角 14"/>
          <p:cNvSpPr/>
          <p:nvPr>
            <p:custDataLst>
              <p:tags r:id="rId3"/>
            </p:custDataLst>
          </p:nvPr>
        </p:nvSpPr>
        <p:spPr>
          <a:xfrm>
            <a:off x="2020245" y="1920390"/>
            <a:ext cx="1060583" cy="54292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/>
          <a:lstStyle/>
          <a:p>
            <a:pPr algn="ctr" defTabSz="34290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谁领导</a:t>
            </a:r>
            <a:endParaRPr lang="zh-CN" altLang="en-US" sz="2100" b="1" kern="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: 圆角 11"/>
          <p:cNvSpPr/>
          <p:nvPr>
            <p:custDataLst>
              <p:tags r:id="rId4"/>
            </p:custDataLst>
          </p:nvPr>
        </p:nvSpPr>
        <p:spPr>
          <a:xfrm>
            <a:off x="3554696" y="2644288"/>
            <a:ext cx="4205949" cy="73445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21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到敌人占领区后方去，</a:t>
            </a:r>
            <a:endParaRPr lang="zh-CN" altLang="en-US" sz="2100" b="1" kern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lvl="0" algn="ctr">
              <a:lnSpc>
                <a:spcPct val="120000"/>
              </a:lnSpc>
              <a:buClrTx/>
              <a:buSzTx/>
              <a:buFontTx/>
              <a:defRPr/>
            </a:pPr>
            <a:r>
              <a:rPr lang="zh-CN" altLang="en-US" sz="2100" b="1" kern="0" dirty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主要指山东、山西、河南、河北</a:t>
            </a:r>
            <a:endParaRPr lang="zh-CN" altLang="en-US" sz="2100" b="1" kern="0" dirty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: 圆角 14"/>
          <p:cNvSpPr/>
          <p:nvPr>
            <p:custDataLst>
              <p:tags r:id="rId5"/>
            </p:custDataLst>
          </p:nvPr>
        </p:nvSpPr>
        <p:spPr>
          <a:xfrm>
            <a:off x="2020245" y="2721727"/>
            <a:ext cx="1060583" cy="54411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100" b="1" ker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到哪去</a:t>
            </a:r>
            <a:endParaRPr lang="zh-CN" altLang="en-US" sz="2100" b="1" ker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: 圆角 11"/>
          <p:cNvSpPr/>
          <p:nvPr>
            <p:custDataLst>
              <p:tags r:id="rId6"/>
            </p:custDataLst>
          </p:nvPr>
        </p:nvSpPr>
        <p:spPr>
          <a:xfrm>
            <a:off x="3542790" y="3486848"/>
            <a:ext cx="4205949" cy="54411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endParaRPr lang="zh-CN" altLang="en-US" sz="2100" b="1" ker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lvl="0" algn="ctr">
              <a:buClrTx/>
              <a:buSzTx/>
              <a:buFontTx/>
              <a:defRPr/>
            </a:pPr>
            <a:r>
              <a:rPr lang="zh-CN" altLang="en-US" sz="2100" b="1" ker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开展游击战争，创建抗日根据地</a:t>
            </a:r>
            <a:endParaRPr lang="zh-CN" altLang="en-US" sz="2100" b="1" ker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  <a:p>
            <a:pPr lvl="0" algn="ctr">
              <a:buClrTx/>
              <a:buSzTx/>
              <a:buFontTx/>
              <a:defRPr/>
            </a:pPr>
            <a:endParaRPr lang="zh-CN" altLang="en-US" sz="2100" b="1" ker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: 圆角 14"/>
          <p:cNvSpPr/>
          <p:nvPr>
            <p:custDataLst>
              <p:tags r:id="rId7"/>
            </p:custDataLst>
          </p:nvPr>
        </p:nvSpPr>
        <p:spPr>
          <a:xfrm>
            <a:off x="1998815" y="3486848"/>
            <a:ext cx="1060582" cy="54411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100" b="1" ker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干什么</a:t>
            </a:r>
            <a:endParaRPr lang="zh-CN" altLang="en-US" sz="2100" b="1" ker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: 圆角 11"/>
          <p:cNvSpPr/>
          <p:nvPr>
            <p:custDataLst>
              <p:tags r:id="rId8"/>
            </p:custDataLst>
          </p:nvPr>
        </p:nvSpPr>
        <p:spPr>
          <a:xfrm>
            <a:off x="3565465" y="4206117"/>
            <a:ext cx="4201001" cy="5443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100" b="1" kern="0">
                <a:solidFill>
                  <a:schemeClr val="tx2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开辟敌后战场，争取抗战胜利</a:t>
            </a:r>
            <a:endParaRPr lang="zh-CN" altLang="en-US" sz="2100" b="1" kern="0">
              <a:solidFill>
                <a:schemeClr val="tx2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: 圆角 14"/>
          <p:cNvSpPr/>
          <p:nvPr>
            <p:custDataLst>
              <p:tags r:id="rId9"/>
            </p:custDataLst>
          </p:nvPr>
        </p:nvSpPr>
        <p:spPr>
          <a:xfrm>
            <a:off x="2030962" y="4205986"/>
            <a:ext cx="1060583" cy="54411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8580" tIns="34290" rIns="68580" bIns="34290" anchor="ctr">
            <a:noAutofit/>
          </a:bodyPr>
          <a:lstStyle/>
          <a:p>
            <a:pPr lvl="0" algn="ctr">
              <a:buClrTx/>
              <a:buSzTx/>
              <a:buFontTx/>
              <a:defRPr/>
            </a:pPr>
            <a:r>
              <a:rPr lang="zh-CN" altLang="en-US" sz="2100" b="1" kern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目的是</a:t>
            </a:r>
            <a:endParaRPr lang="zh-CN" altLang="en-US" sz="2100" b="1" kern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 15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118927" y="2069219"/>
            <a:ext cx="402431" cy="326231"/>
          </a:xfrm>
          <a:custGeom>
            <a:avLst/>
            <a:gdLst>
              <a:gd name="T0" fmla="*/ 545178 w 812503"/>
              <a:gd name="T1" fmla="*/ 0 h 310097"/>
              <a:gd name="T2" fmla="*/ 812503 w 812503"/>
              <a:gd name="T3" fmla="*/ 155049 h 310097"/>
              <a:gd name="T4" fmla="*/ 545178 w 812503"/>
              <a:gd name="T5" fmla="*/ 310097 h 310097"/>
              <a:gd name="T6" fmla="*/ 545178 w 812503"/>
              <a:gd name="T7" fmla="*/ 212220 h 310097"/>
              <a:gd name="T8" fmla="*/ 0 w 812503"/>
              <a:gd name="T9" fmla="*/ 259590 h 310097"/>
              <a:gd name="T10" fmla="*/ 160832 w 812503"/>
              <a:gd name="T11" fmla="*/ 155049 h 310097"/>
              <a:gd name="T12" fmla="*/ 0 w 812503"/>
              <a:gd name="T13" fmla="*/ 50507 h 310097"/>
              <a:gd name="T14" fmla="*/ 545178 w 812503"/>
              <a:gd name="T15" fmla="*/ 97878 h 310097"/>
              <a:gd name="T16" fmla="*/ 545178 w 812503"/>
              <a:gd name="T17" fmla="*/ 0 h 310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lnTo>
                  <a:pt x="545178" y="0"/>
                </a:lnTo>
                <a:close/>
              </a:path>
            </a:pathLst>
          </a:custGeom>
          <a:solidFill>
            <a:srgbClr val="C10001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kern="0">
              <a:solidFill>
                <a:srgbClr val="5A0E1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4" name=" 15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102259" y="2847934"/>
            <a:ext cx="432197" cy="327422"/>
          </a:xfrm>
          <a:custGeom>
            <a:avLst/>
            <a:gdLst>
              <a:gd name="T0" fmla="*/ 545178 w 812503"/>
              <a:gd name="T1" fmla="*/ 0 h 310097"/>
              <a:gd name="T2" fmla="*/ 812503 w 812503"/>
              <a:gd name="T3" fmla="*/ 155049 h 310097"/>
              <a:gd name="T4" fmla="*/ 545178 w 812503"/>
              <a:gd name="T5" fmla="*/ 310097 h 310097"/>
              <a:gd name="T6" fmla="*/ 545178 w 812503"/>
              <a:gd name="T7" fmla="*/ 212220 h 310097"/>
              <a:gd name="T8" fmla="*/ 0 w 812503"/>
              <a:gd name="T9" fmla="*/ 259590 h 310097"/>
              <a:gd name="T10" fmla="*/ 160832 w 812503"/>
              <a:gd name="T11" fmla="*/ 155049 h 310097"/>
              <a:gd name="T12" fmla="*/ 0 w 812503"/>
              <a:gd name="T13" fmla="*/ 50507 h 310097"/>
              <a:gd name="T14" fmla="*/ 545178 w 812503"/>
              <a:gd name="T15" fmla="*/ 97878 h 310097"/>
              <a:gd name="T16" fmla="*/ 545178 w 812503"/>
              <a:gd name="T17" fmla="*/ 0 h 310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lnTo>
                  <a:pt x="545178" y="0"/>
                </a:lnTo>
                <a:close/>
              </a:path>
            </a:pathLst>
          </a:custGeom>
          <a:solidFill>
            <a:srgbClr val="C10001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kern="0">
              <a:solidFill>
                <a:srgbClr val="5A0E1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5" name=" 15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097497" y="3564239"/>
            <a:ext cx="432197" cy="346472"/>
          </a:xfrm>
          <a:custGeom>
            <a:avLst/>
            <a:gdLst>
              <a:gd name="T0" fmla="*/ 545178 w 812503"/>
              <a:gd name="T1" fmla="*/ 0 h 310097"/>
              <a:gd name="T2" fmla="*/ 812503 w 812503"/>
              <a:gd name="T3" fmla="*/ 155049 h 310097"/>
              <a:gd name="T4" fmla="*/ 545178 w 812503"/>
              <a:gd name="T5" fmla="*/ 310097 h 310097"/>
              <a:gd name="T6" fmla="*/ 545178 w 812503"/>
              <a:gd name="T7" fmla="*/ 212220 h 310097"/>
              <a:gd name="T8" fmla="*/ 0 w 812503"/>
              <a:gd name="T9" fmla="*/ 259590 h 310097"/>
              <a:gd name="T10" fmla="*/ 160832 w 812503"/>
              <a:gd name="T11" fmla="*/ 155049 h 310097"/>
              <a:gd name="T12" fmla="*/ 0 w 812503"/>
              <a:gd name="T13" fmla="*/ 50507 h 310097"/>
              <a:gd name="T14" fmla="*/ 545178 w 812503"/>
              <a:gd name="T15" fmla="*/ 97878 h 310097"/>
              <a:gd name="T16" fmla="*/ 545178 w 812503"/>
              <a:gd name="T17" fmla="*/ 0 h 310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lnTo>
                  <a:pt x="545178" y="0"/>
                </a:lnTo>
                <a:close/>
              </a:path>
            </a:pathLst>
          </a:custGeom>
          <a:solidFill>
            <a:srgbClr val="C10001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kern="0">
              <a:solidFill>
                <a:srgbClr val="5A0E1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  <p:sp>
        <p:nvSpPr>
          <p:cNvPr id="16" name=" 15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097497" y="4319095"/>
            <a:ext cx="432197" cy="378619"/>
          </a:xfrm>
          <a:custGeom>
            <a:avLst/>
            <a:gdLst>
              <a:gd name="T0" fmla="*/ 545178 w 812503"/>
              <a:gd name="T1" fmla="*/ 0 h 310097"/>
              <a:gd name="T2" fmla="*/ 812503 w 812503"/>
              <a:gd name="T3" fmla="*/ 155049 h 310097"/>
              <a:gd name="T4" fmla="*/ 545178 w 812503"/>
              <a:gd name="T5" fmla="*/ 310097 h 310097"/>
              <a:gd name="T6" fmla="*/ 545178 w 812503"/>
              <a:gd name="T7" fmla="*/ 212220 h 310097"/>
              <a:gd name="T8" fmla="*/ 0 w 812503"/>
              <a:gd name="T9" fmla="*/ 259590 h 310097"/>
              <a:gd name="T10" fmla="*/ 160832 w 812503"/>
              <a:gd name="T11" fmla="*/ 155049 h 310097"/>
              <a:gd name="T12" fmla="*/ 0 w 812503"/>
              <a:gd name="T13" fmla="*/ 50507 h 310097"/>
              <a:gd name="T14" fmla="*/ 545178 w 812503"/>
              <a:gd name="T15" fmla="*/ 97878 h 310097"/>
              <a:gd name="T16" fmla="*/ 545178 w 812503"/>
              <a:gd name="T17" fmla="*/ 0 h 310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lnTo>
                  <a:pt x="545178" y="0"/>
                </a:lnTo>
                <a:close/>
              </a:path>
            </a:pathLst>
          </a:custGeom>
          <a:solidFill>
            <a:srgbClr val="C10001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3429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kern="0">
              <a:solidFill>
                <a:srgbClr val="5A0E12"/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756429" y="1367369"/>
            <a:ext cx="6999549" cy="8967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为了消灭抗日根据地，日军实行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“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囚笼政策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”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，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方正小标宋_GBK" panose="03000509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依托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公路、铁路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小标宋_GBK" panose="03000509000000000000" charset="-122"/>
              </a:rPr>
              <a:t>，对抗日根据地进行封锁与蚕食。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方正小标宋_GBK" panose="03000509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568335" y="1370513"/>
            <a:ext cx="1268353" cy="5309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spc="75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lt"/>
              </a:rPr>
              <a:t>1.</a:t>
            </a:r>
            <a:r>
              <a:rPr lang="zh-CN" altLang="en-US" sz="2400" b="1" spc="75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lt"/>
              </a:rPr>
              <a:t>背景：</a:t>
            </a:r>
            <a:endParaRPr lang="zh-CN" altLang="en-US" sz="2400" b="1" spc="75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lt"/>
            </a:endParaRPr>
          </a:p>
        </p:txBody>
      </p:sp>
      <p:sp>
        <p:nvSpPr>
          <p:cNvPr id="4" name="文本占位符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368257" y="796205"/>
            <a:ext cx="2551145" cy="574964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68580" tIns="34290" rIns="68580" bIns="34290" anchor="ctr"/>
          <a:lstStyle>
            <a:defPPr>
              <a:defRPr lang="zh-CN"/>
            </a:defPPr>
            <a:lvl1pPr algn="ctr">
              <a:defRPr sz="2400" b="1" spc="38">
                <a:ln w="19050">
                  <a:noFill/>
                  <a:bevel/>
                </a:ln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微软雅黑" panose="020B0503020204020204" charset="-122"/>
              </a:rPr>
              <a:t>四、百团大战</a:t>
            </a:r>
            <a:endParaRPr lang="zh-CN" altLang="en-US" dirty="0"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20659" y="2341949"/>
            <a:ext cx="2153632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时间：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30456" y="2852553"/>
            <a:ext cx="1968590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地点：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477105" y="3288930"/>
            <a:ext cx="2111210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指挥者：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6429" y="2305016"/>
            <a:ext cx="3325178" cy="5124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1940年8-</a:t>
            </a:r>
            <a:r>
              <a:rPr lang="en-US" altLang="zh-CN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1941</a:t>
            </a:r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年1月份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783127" y="2852553"/>
            <a:ext cx="1805474" cy="5124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华北地区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958345" y="3298829"/>
            <a:ext cx="1803143" cy="5124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彭德怀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2" name="文本框 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233156" y="3811277"/>
            <a:ext cx="6305433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破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袭日军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交通线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，摧毁敌人交通线两侧及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抗日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根据地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内的日伪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据点。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477105" y="3785930"/>
            <a:ext cx="1887742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主要目标：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575766" y="1425571"/>
            <a:ext cx="1627458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、战果：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1"/>
          <p:cNvSpPr/>
          <p:nvPr/>
        </p:nvSpPr>
        <p:spPr>
          <a:xfrm>
            <a:off x="448067" y="1188269"/>
            <a:ext cx="3942397" cy="3114274"/>
          </a:xfrm>
          <a:prstGeom prst="roundRect">
            <a:avLst>
              <a:gd name="adj" fmla="val 599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材料：查顽寇陆续增兵，企图扫荡华北，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截断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我西北国际交通，兄等抽调劲旅，事以迎头袭击，粉碎其阴谋毒计，至深佩慰。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……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贵部发动百团大战，不惟予敌寇以致命之打击，且予友军以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精神上之鼓舞。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                 ——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卫立煌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charset="-122"/>
            </a:endParaRPr>
          </a:p>
        </p:txBody>
      </p:sp>
      <p:sp>
        <p:nvSpPr>
          <p:cNvPr id="8" name="圆角矩形 2"/>
          <p:cNvSpPr/>
          <p:nvPr>
            <p:custDataLst>
              <p:tags r:id="rId2"/>
            </p:custDataLst>
          </p:nvPr>
        </p:nvSpPr>
        <p:spPr>
          <a:xfrm>
            <a:off x="4630412" y="1223391"/>
            <a:ext cx="4073777" cy="3079152"/>
          </a:xfrm>
          <a:prstGeom prst="roundRect">
            <a:avLst>
              <a:gd name="adj" fmla="val 366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2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材料：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别是在山西，其势更猛，在袭击石太路及同蒲路北段警备队的同时，并炸毁和破坏铁路、桥梁及通信设施，使井陉煤矿的设备，遭到彻底破坏。此次袭击，完全出乎我军意料之外，损失甚大，需要长时期和巨款方能恢复</a:t>
            </a: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——“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华北方面军作战记录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仿宋" panose="02010600040101010101" charset="-122"/>
              </a:rPr>
              <a:t>                                                                        </a:t>
            </a:r>
            <a:endParaRPr lang="en-US" altLang="zh-CN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华文仿宋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665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1263" y="3165209"/>
            <a:ext cx="800502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有力打击了日军的侵略气焰，提高了中国共产党和八路军的威望，振奋了全国军民争取抗战胜利的信心。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" name="文本框 3"/>
          <p:cNvSpPr txBox="1"/>
          <p:nvPr>
            <p:custDataLst>
              <p:tags r:id="rId2"/>
            </p:custDataLst>
          </p:nvPr>
        </p:nvSpPr>
        <p:spPr>
          <a:xfrm>
            <a:off x="751263" y="2573070"/>
            <a:ext cx="1814267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51263" y="1314378"/>
            <a:ext cx="7895079" cy="12069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2163" y="1686694"/>
            <a:ext cx="461665" cy="225549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</p:spPr>
        <p:txBody>
          <a:bodyPr vert="eaVert"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敌后战场的抗战</a:t>
            </a:r>
            <a:endParaRPr lang="zh-CN" altLang="en-US" sz="21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127389" y="874083"/>
            <a:ext cx="5722864" cy="920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全民族抗战爆发后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中国军队主动对日作战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取得的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第一个胜利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，粉碎了日军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“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不可战胜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”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  <a:sym typeface="+mn-ea"/>
              </a:rPr>
              <a:t>的神话。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思源宋体 CN Heavy" panose="02020900000000000000" charset="-122"/>
              <a:sym typeface="+mn-ea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22059" y="3844120"/>
            <a:ext cx="5967845" cy="920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有力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打击了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日军侵略气焰，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提高了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共产党和八路军威望，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振奋了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全国军民争取抗战胜利的信心。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77538" y="2041395"/>
            <a:ext cx="5009262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大大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增强了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全国人民坚持抗战的决心和信心。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215027" y="2841644"/>
            <a:ext cx="5296962" cy="920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根据地成为敌后游击战得以坚持并取得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最后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胜利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的基地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44"/>
          <p:cNvGrpSpPr/>
          <p:nvPr>
            <p:custDataLst>
              <p:tags r:id="rId6"/>
            </p:custDataLst>
          </p:nvPr>
        </p:nvGrpSpPr>
        <p:grpSpPr>
          <a:xfrm>
            <a:off x="642122" y="931572"/>
            <a:ext cx="2572904" cy="3805607"/>
            <a:chOff x="855846" y="1430355"/>
            <a:chExt cx="3430538" cy="5074142"/>
          </a:xfrm>
        </p:grpSpPr>
        <p:sp>
          <p:nvSpPr>
            <p:cNvPr id="9" name="AutoShape 14"/>
            <p:cNvSpPr/>
            <p:nvPr>
              <p:custDataLst>
                <p:tags r:id="rId7"/>
              </p:custDataLst>
            </p:nvPr>
          </p:nvSpPr>
          <p:spPr bwMode="auto">
            <a:xfrm>
              <a:off x="855846" y="1783977"/>
              <a:ext cx="372754" cy="4043083"/>
            </a:xfrm>
            <a:prstGeom prst="leftBrace">
              <a:avLst>
                <a:gd name="adj1" fmla="val 67615"/>
                <a:gd name="adj2" fmla="val 50000"/>
              </a:avLst>
            </a:prstGeom>
            <a:noFill/>
            <a:ln w="571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8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Text Box 1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351627" y="3926415"/>
              <a:ext cx="2505646" cy="10464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抗日根据地</a:t>
              </a: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的</a:t>
              </a:r>
              <a:endParaRPr lang="en-US" altLang="zh-CN" sz="18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建立</a:t>
              </a:r>
              <a:r>
                <a:rPr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与发展</a:t>
              </a:r>
              <a:endParaRPr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354971" y="2802851"/>
              <a:ext cx="2931413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发表《论持久战》</a:t>
              </a:r>
              <a:endParaRPr lang="zh-CN" altLang="en-US" sz="1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2" name="组合 43"/>
            <p:cNvGrpSpPr/>
            <p:nvPr>
              <p:custDataLst>
                <p:tags r:id="rId10"/>
              </p:custDataLst>
            </p:nvPr>
          </p:nvGrpSpPr>
          <p:grpSpPr>
            <a:xfrm>
              <a:off x="1290668" y="1430355"/>
              <a:ext cx="2042523" cy="1015955"/>
              <a:chOff x="1290668" y="1430355"/>
              <a:chExt cx="2042523" cy="1015955"/>
            </a:xfrm>
          </p:grpSpPr>
          <p:sp>
            <p:nvSpPr>
              <p:cNvPr id="16" name="Text Box 13"/>
              <p:cNvSpPr txBox="1"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316525" y="1430355"/>
                <a:ext cx="1990810" cy="4924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平型关大捷</a:t>
                </a:r>
                <a:endPara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" name="文本框 36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290668" y="1953867"/>
                <a:ext cx="2042523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zh-CN" altLang="en-US" sz="1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13" name="组合 38"/>
            <p:cNvGrpSpPr/>
            <p:nvPr>
              <p:custDataLst>
                <p:tags r:id="rId13"/>
              </p:custDataLst>
            </p:nvPr>
          </p:nvGrpSpPr>
          <p:grpSpPr>
            <a:xfrm>
              <a:off x="1105126" y="5488542"/>
              <a:ext cx="2042523" cy="1015955"/>
              <a:chOff x="1105126" y="5488542"/>
              <a:chExt cx="2042523" cy="1015955"/>
            </a:xfrm>
          </p:grpSpPr>
          <p:sp>
            <p:nvSpPr>
              <p:cNvPr id="14" name="Text Box 17"/>
              <p:cNvSpPr txBox="1"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316525" y="5488542"/>
                <a:ext cx="1619727" cy="4924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1800" b="1">
                    <a:latin typeface="黑体" panose="02010609060101010101" pitchFamily="49" charset="-122"/>
                    <a:ea typeface="黑体" panose="02010609060101010101" pitchFamily="49" charset="-122"/>
                  </a:rPr>
                  <a:t>百团大战</a:t>
                </a:r>
                <a:endParaRPr lang="zh-CN" altLang="en-US" sz="1800" b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文本框 37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105126" y="6012054"/>
                <a:ext cx="2042523" cy="492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endParaRPr lang="zh-CN" altLang="en-US" sz="1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8" name="箭头: 右 39"/>
          <p:cNvSpPr/>
          <p:nvPr>
            <p:custDataLst>
              <p:tags r:id="rId16"/>
            </p:custDataLst>
          </p:nvPr>
        </p:nvSpPr>
        <p:spPr bwMode="auto">
          <a:xfrm>
            <a:off x="2360257" y="1033306"/>
            <a:ext cx="672353" cy="20843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箭头: 右 40"/>
          <p:cNvSpPr/>
          <p:nvPr>
            <p:custDataLst>
              <p:tags r:id="rId17"/>
            </p:custDataLst>
          </p:nvPr>
        </p:nvSpPr>
        <p:spPr bwMode="auto">
          <a:xfrm>
            <a:off x="2945026" y="2041395"/>
            <a:ext cx="540000" cy="20843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rtlCol="0" anchor="t" anchorCtr="0" compatLnSpc="1">
            <a:noAutofit/>
          </a:bodyPr>
          <a:lstStyle/>
          <a:p>
            <a:pPr fontAlgn="base">
              <a:buFont typeface="Arial" panose="020B0604020202020204" pitchFamily="34" charset="0"/>
            </a:pP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0" name="箭头: 右 41"/>
          <p:cNvSpPr/>
          <p:nvPr>
            <p:custDataLst>
              <p:tags r:id="rId18"/>
            </p:custDataLst>
          </p:nvPr>
        </p:nvSpPr>
        <p:spPr bwMode="auto">
          <a:xfrm>
            <a:off x="2542673" y="3093437"/>
            <a:ext cx="672353" cy="20843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rtlCol="0" anchor="t" anchorCtr="0" compatLnSpc="1">
            <a:noAutofit/>
          </a:bodyPr>
          <a:lstStyle/>
          <a:p>
            <a:pPr fontAlgn="base">
              <a:buFont typeface="Arial" panose="020B0604020202020204" pitchFamily="34" charset="0"/>
            </a:pP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1" name="箭头: 右 42"/>
          <p:cNvSpPr/>
          <p:nvPr>
            <p:custDataLst>
              <p:tags r:id="rId19"/>
            </p:custDataLst>
          </p:nvPr>
        </p:nvSpPr>
        <p:spPr bwMode="auto">
          <a:xfrm>
            <a:off x="2163955" y="4073367"/>
            <a:ext cx="672353" cy="20843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68580" tIns="34290" rIns="68580" bIns="34290" numCol="1" rtlCol="0" anchor="t" anchorCtr="0" compatLnSpc="1">
            <a:noAutofit/>
          </a:bodyPr>
          <a:lstStyle/>
          <a:p>
            <a:pPr fontAlgn="base">
              <a:buFont typeface="Arial" panose="020B0604020202020204" pitchFamily="34" charset="0"/>
            </a:pPr>
            <a:endParaRPr lang="zh-CN" altLang="en-US" sz="120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509568" y="938616"/>
            <a:ext cx="8410575" cy="27238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marL="130175" indent="-130175" algn="just">
              <a:lnSpc>
                <a:spcPct val="150000"/>
              </a:lnSpc>
            </a:pPr>
            <a:r>
              <a:rPr lang="en-US" altLang="zh-CN" sz="23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3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1940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月至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1941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月，八路军对敌占交通线和日伪据点进行大规模的反击作战，参战兵力共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105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个团，还有许多游击队和民兵参战，取得了辉煌的战果。”材料描述的是（　　）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30175" algn="just">
              <a:lnSpc>
                <a:spcPct val="150000"/>
              </a:lnSpc>
              <a:tabLst>
                <a:tab pos="2095500" algn="l"/>
              </a:tabLst>
            </a:pP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．淞沪会战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B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．台儿庄战役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130175" algn="just">
              <a:lnSpc>
                <a:spcPct val="150000"/>
              </a:lnSpc>
              <a:tabLst>
                <a:tab pos="2095500" algn="l"/>
              </a:tabLst>
            </a:pP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．武汉会战</a:t>
            </a:r>
            <a:r>
              <a:rPr lang="en-US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en-US" altLang="zh-CN" sz="23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D</a:t>
            </a:r>
            <a:r>
              <a:rPr lang="zh-CN" altLang="zh-CN" sz="2300" b="1" dirty="0">
                <a:latin typeface="黑体" panose="02010609060101010101" pitchFamily="49" charset="-122"/>
                <a:ea typeface="黑体" panose="02010609060101010101" pitchFamily="49" charset="-122"/>
              </a:rPr>
              <a:t>．百团大战</a:t>
            </a:r>
            <a:endParaRPr lang="zh-CN" altLang="zh-CN" sz="23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86317" y="2093219"/>
            <a:ext cx="46388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D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lum contrast="-12001"/>
          </a:blip>
          <a:srcRect t="40147" b="36667"/>
          <a:stretch>
            <a:fillRect/>
          </a:stretch>
        </p:blipFill>
        <p:spPr>
          <a:xfrm>
            <a:off x="2268221" y="1203961"/>
            <a:ext cx="4373563" cy="749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07131" y="1275715"/>
            <a:ext cx="145415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00"/>
          <p:cNvSpPr txBox="1"/>
          <p:nvPr/>
        </p:nvSpPr>
        <p:spPr>
          <a:xfrm>
            <a:off x="1619672" y="1995686"/>
            <a:ext cx="5832688" cy="1872208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作业：完成课后探究题，并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型作业：完成课时练习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3527" y="743296"/>
            <a:ext cx="8290822" cy="4131900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知道平型关大捷、《论持久战》、抗日根据地的建立、百团大战等基本史实。</a:t>
            </a:r>
            <a:endParaRPr lang="en-US" altLang="zh-CN" sz="2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了解平型关大捷、《论持久战》、抗日根据地的建立、百团大战对抗日战争的影响。</a:t>
            </a:r>
            <a:endParaRPr lang="en-US" altLang="zh-CN" sz="2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认识到敌后战场是抗日战争的重要组成部分，它与正面战场相互配合，构成了抗日战争的整体。</a:t>
            </a:r>
            <a:endParaRPr lang="en-US" altLang="zh-CN" sz="2200" b="1" kern="1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en-US" altLang="zh-CN" sz="22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kern="100" dirty="0">
                <a:latin typeface="黑体" panose="02010609060101010101" pitchFamily="49" charset="-122"/>
                <a:ea typeface="黑体" panose="02010609060101010101" pitchFamily="49" charset="-122"/>
              </a:rPr>
              <a:t>认识到</a:t>
            </a:r>
            <a:r>
              <a:rPr lang="zh-CN" altLang="zh-CN" sz="2200" b="1" kern="1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中国共产党领导的八路军、新四军在敌后战场中的作用，明白抗击外来侵略是每一个中华儿女的历史责任和使命。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63385" y="1478045"/>
            <a:ext cx="877163" cy="2089033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/>
              <a:t>平型关</a:t>
            </a:r>
            <a:r>
              <a:rPr lang="zh-CN" altLang="en-US" sz="3200" b="1" dirty="0"/>
              <a:t>大捷</a:t>
            </a:r>
            <a:endParaRPr lang="zh-CN" altLang="en-US" sz="3200" b="1" dirty="0"/>
          </a:p>
        </p:txBody>
      </p:sp>
      <p:pic>
        <p:nvPicPr>
          <p:cNvPr id="4" name="media1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120630" y="954526"/>
            <a:ext cx="6096000" cy="3429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665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73685" y="2169901"/>
            <a:ext cx="1909763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1937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6650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744256" y="2199930"/>
            <a:ext cx="2104926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山西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平型关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2665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41618" y="3778309"/>
            <a:ext cx="7120799" cy="100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平型关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大捷是全民族抗战爆发后中国军队主动对日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作战</a:t>
            </a:r>
            <a:endParaRPr lang="en-US" altLang="zh-CN" sz="21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取得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的第一个重大胜利，粉粹了日军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不可战胜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的神话。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26650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65989" y="2705661"/>
            <a:ext cx="4058090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林彪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115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VS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板垣师团一部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72149" y="3232993"/>
            <a:ext cx="3139679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歼灭日军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1000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多人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28899" y="2133974"/>
            <a:ext cx="1659744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、时间：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28899" y="2674883"/>
            <a:ext cx="1937090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、交战双方：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4369169" y="2169901"/>
            <a:ext cx="1850408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、地点：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56760" y="3185165"/>
            <a:ext cx="1546719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、战果：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56760" y="3726428"/>
            <a:ext cx="1542854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、影响：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占位符 5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037294" y="743186"/>
            <a:ext cx="2911928" cy="574964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68580" tIns="34290" rIns="68580" bIns="34290" anchor="ctr"/>
          <a:lstStyle/>
          <a:p>
            <a:pPr algn="ctr"/>
            <a:r>
              <a:rPr lang="zh-CN" altLang="en-US" sz="2400" b="1" spc="38" dirty="0">
                <a:ln w="19050">
                  <a:noFill/>
                  <a:bevel/>
                </a:ln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一、平型关大捷</a:t>
            </a:r>
            <a:endParaRPr lang="zh-CN" altLang="en-US" sz="2400" b="1" spc="38" dirty="0">
              <a:ln w="19050">
                <a:noFill/>
                <a:bevel/>
              </a:ln>
              <a:solidFill>
                <a:srgbClr val="C0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pic>
        <p:nvPicPr>
          <p:cNvPr id="13" name="Picture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 flipH="1">
            <a:off x="9484332" y="9057098"/>
            <a:ext cx="0" cy="0"/>
          </a:xfrm>
          <a:prstGeom prst="rect">
            <a:avLst/>
          </a:prstGeom>
          <a:ln>
            <a:noFill/>
          </a:ln>
        </p:spPr>
      </p:pic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1972150" y="1318150"/>
            <a:ext cx="7171850" cy="881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>
              <a:lnSpc>
                <a:spcPct val="120000"/>
              </a:lnSpc>
            </a:pP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淞沪会战期间（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193</a:t>
            </a:r>
            <a:r>
              <a:rPr 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年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月）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，日军入侵山西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lang="en-US" altLang="zh-CN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342900">
              <a:lnSpc>
                <a:spcPct val="12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企图占领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太原。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556760" y="1342994"/>
            <a:ext cx="1659744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、时间：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108034" y="734100"/>
            <a:ext cx="3549045" cy="574964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68580" tIns="34290" rIns="68580" bIns="34290" anchor="ctr"/>
          <a:lstStyle>
            <a:defPPr>
              <a:defRPr lang="zh-CN"/>
            </a:defPPr>
            <a:lvl1pPr algn="ctr">
              <a:defRPr sz="2400" b="1" spc="38">
                <a:ln w="19050">
                  <a:noFill/>
                  <a:bevel/>
                </a:ln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微软雅黑" panose="020B0503020204020204" charset="-122"/>
              </a:rPr>
              <a:t>二、毛泽东</a:t>
            </a:r>
            <a:r>
              <a:rPr lang="en-US" altLang="zh-CN" dirty="0">
                <a:sym typeface="微软雅黑" panose="020B0503020204020204" charset="-122"/>
              </a:rPr>
              <a:t>《</a:t>
            </a:r>
            <a:r>
              <a:rPr lang="zh-CN" altLang="en-US" dirty="0">
                <a:sym typeface="微软雅黑" panose="020B0503020204020204" charset="-122"/>
              </a:rPr>
              <a:t>论持久战</a:t>
            </a:r>
            <a:r>
              <a:rPr lang="en-US" altLang="zh-CN" dirty="0">
                <a:sym typeface="微软雅黑" panose="020B0503020204020204" charset="-122"/>
              </a:rPr>
              <a:t>》</a:t>
            </a:r>
            <a:endParaRPr lang="zh-CN" altLang="en-US" dirty="0"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5012177" y="1500298"/>
            <a:ext cx="3549045" cy="2008242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prstDash val="lgDash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defRPr/>
            </a:pPr>
            <a:r>
              <a:rPr lang="zh-CN" altLang="en-US" sz="21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    再战半年，最多一年，敌人虽胜于战场，亦必因经济之破产，而全局瓦解。中国获得最后胜利，为期不远也。</a:t>
            </a:r>
            <a:endParaRPr lang="zh-CN" altLang="en-US" sz="2100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  <a:p>
            <a:pPr algn="just">
              <a:defRPr/>
            </a:pPr>
            <a:r>
              <a:rPr lang="zh-CN" altLang="en-US" sz="21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 ——1938年10月《中央周刊》</a:t>
            </a:r>
            <a:endParaRPr lang="zh-CN" altLang="en-US" sz="2100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85051" y="1475761"/>
            <a:ext cx="4098440" cy="207255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  <a:prstDash val="lgDash"/>
          </a:ln>
        </p:spPr>
        <p:txBody>
          <a:bodyPr wrap="square" lIns="68580" tIns="34290" rIns="68580" bIns="34290">
            <a:noAutofit/>
          </a:bodyPr>
          <a:lstStyle/>
          <a:p>
            <a:pPr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    牺牲两字是严酷的，我们牺牲自己，我们并且要牺牲全国同胞一齐牺牲。因为我们是弱国，我们是弱国之民，我们所谓抵抗，无他内容，其内容只是牺牲。          </a:t>
            </a:r>
            <a:endParaRPr lang="zh-CN" altLang="en-US" sz="2000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  <a:p>
            <a:pPr algn="r">
              <a:defRPr/>
            </a:pPr>
            <a:r>
              <a:rPr lang="zh-CN" altLang="en-US" sz="2000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</a:rPr>
              <a:t>——汪精卫《最后关头》</a:t>
            </a:r>
            <a:endParaRPr lang="zh-CN" altLang="en-US" sz="2000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99475" y="2453507"/>
            <a:ext cx="1953101" cy="614839"/>
            <a:chOff x="1567180" y="2093654"/>
            <a:chExt cx="2604135" cy="819785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20500756">
              <a:off x="1567180" y="2093654"/>
              <a:ext cx="2604135" cy="81978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>
              <p:custDataLst>
                <p:tags r:id="rId6"/>
              </p:custDataLst>
            </p:nvPr>
          </p:nvSpPr>
          <p:spPr>
            <a:xfrm rot="20520000">
              <a:off x="1647825" y="2186681"/>
              <a:ext cx="2398395" cy="633730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 anchor="ctr" anchorCtr="0">
              <a:noAutofit/>
            </a:bodyPr>
            <a:lstStyle/>
            <a:p>
              <a:pPr algn="ctr">
                <a:defRPr/>
              </a:pPr>
              <a:r>
                <a:rPr lang="zh-CN" altLang="en-US" sz="4100" kern="0" spc="-22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行楷" panose="02010800040101010101" charset="-122"/>
                </a:rPr>
                <a:t>亡国论</a:t>
              </a:r>
              <a:endParaRPr lang="zh-CN" altLang="en-US" sz="4100" kern="0" spc="-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行楷" panose="0201080004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20721" y="2469461"/>
            <a:ext cx="1978819" cy="582930"/>
            <a:chOff x="7472680" y="2114926"/>
            <a:chExt cx="2638425" cy="777240"/>
          </a:xfrm>
        </p:grpSpPr>
        <p:pic>
          <p:nvPicPr>
            <p:cNvPr id="23" name="图片 2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20500756">
              <a:off x="7472680" y="2114926"/>
              <a:ext cx="2638425" cy="777240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>
              <p:custDataLst>
                <p:tags r:id="rId8"/>
              </p:custDataLst>
            </p:nvPr>
          </p:nvSpPr>
          <p:spPr>
            <a:xfrm rot="20520000">
              <a:off x="7584440" y="2186681"/>
              <a:ext cx="2398395" cy="633730"/>
            </a:xfrm>
            <a:prstGeom prst="rect">
              <a:avLst/>
            </a:prstGeom>
            <a:solidFill>
              <a:sysClr val="window" lastClr="FFFFFF"/>
            </a:solidFill>
          </p:spPr>
          <p:txBody>
            <a:bodyPr wrap="square" rtlCol="0" anchor="ctr" anchorCtr="0">
              <a:noAutofit/>
            </a:bodyPr>
            <a:lstStyle/>
            <a:p>
              <a:pPr algn="ctr">
                <a:defRPr/>
              </a:pPr>
              <a:r>
                <a:rPr lang="zh-CN" altLang="en-US" sz="4100" kern="0" spc="-22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华文行楷" panose="02010800040101010101" charset="-122"/>
                </a:rPr>
                <a:t>速胜论</a:t>
              </a:r>
              <a:endParaRPr lang="zh-CN" altLang="en-US" sz="4100" kern="0" spc="-22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行楷" panose="02010800040101010101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19794" y="3636725"/>
            <a:ext cx="8202727" cy="104882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1.</a:t>
            </a:r>
            <a:r>
              <a:rPr sz="24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目的：</a:t>
            </a:r>
            <a:endParaRPr sz="2400" b="1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sz="2400" b="1" kern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驳斥国民党内流行的</a:t>
            </a:r>
            <a:r>
              <a:rPr lang="en-US" altLang="zh-CN" sz="2400" b="1" kern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“</a:t>
            </a:r>
            <a:r>
              <a:rPr sz="2400" b="1" u="sng" kern="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亡国论</a:t>
            </a:r>
            <a:r>
              <a:rPr lang="en-US" altLang="zh-CN" sz="2400" b="1" kern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”</a:t>
            </a:r>
            <a:r>
              <a:rPr sz="2400" b="1" kern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和</a:t>
            </a:r>
            <a:r>
              <a:rPr lang="en-US" altLang="zh-CN" sz="2400" b="1" kern="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“</a:t>
            </a:r>
            <a:r>
              <a:rPr sz="2400" b="1" u="sng" kern="0" dirty="0" err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速胜论</a:t>
            </a:r>
            <a:r>
              <a:rPr lang="en-US" altLang="zh-CN" sz="2400" b="1" kern="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中宋" panose="02010600040101010101" charset="-122"/>
                <a:sym typeface="+mn-ea"/>
              </a:rPr>
              <a:t>”</a:t>
            </a:r>
            <a:endParaRPr lang="en-US" altLang="zh-CN" sz="2400" b="1" kern="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0374" y="855178"/>
            <a:ext cx="2022157" cy="3563673"/>
            <a:chOff x="602" y="3668"/>
            <a:chExt cx="3853" cy="6290"/>
          </a:xfrm>
        </p:grpSpPr>
        <p:sp>
          <p:nvSpPr>
            <p:cNvPr id="4" name="文本框 2"/>
            <p:cNvSpPr txBox="1"/>
            <p:nvPr/>
          </p:nvSpPr>
          <p:spPr>
            <a:xfrm>
              <a:off x="702" y="9143"/>
              <a:ext cx="3753" cy="815"/>
            </a:xfrm>
            <a:prstGeom prst="rect">
              <a:avLst/>
            </a:prstGeom>
          </p:spPr>
          <p:txBody>
            <a:bodyPr wrap="square">
              <a:sp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论持久战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rcRect r="4153"/>
            <a:stretch>
              <a:fillRect/>
            </a:stretch>
          </p:blipFill>
          <p:spPr>
            <a:xfrm>
              <a:off x="602" y="3668"/>
              <a:ext cx="3853" cy="54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文本框 12"/>
          <p:cNvSpPr txBox="1"/>
          <p:nvPr/>
        </p:nvSpPr>
        <p:spPr>
          <a:xfrm>
            <a:off x="3093396" y="763543"/>
            <a:ext cx="5706893" cy="3910301"/>
          </a:xfrm>
          <a:prstGeom prst="rect">
            <a:avLst/>
          </a:prstGeom>
        </p:spPr>
        <p:txBody>
          <a:bodyPr wrap="square" lIns="68580" tIns="34290" rIns="68580" bIns="3429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400" b="1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打持久战</a:t>
            </a:r>
            <a:endParaRPr lang="zh-CN" altLang="en-US" sz="2400" b="1" u="sng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中国是大国，日本是小国，中国不能速胜，也不会亡国。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得道多助</a:t>
            </a:r>
            <a:endParaRPr lang="zh-CN" altLang="en-US" sz="2400" b="1" u="sng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中国反侵略战争是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正义的，进步的；</a:t>
            </a:r>
            <a:endParaRPr lang="zh-CN" altLang="en-US" sz="2400" b="1" dirty="0">
              <a:solidFill>
                <a:schemeClr val="tx2">
                  <a:lumMod val="90000"/>
                  <a:lumOff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日本侵略战争是退步的，野蛮的。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u="sng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人民战争</a:t>
            </a:r>
            <a:endParaRPr lang="zh-CN" altLang="en-US" sz="2400" b="1" u="sng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实行人民战争路线，最后胜利属于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43982" y="1454106"/>
            <a:ext cx="6908999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民族抗战爆发初期，国民党内流行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“亡国论”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“速胜论”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两种错误观点。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91246" y="2376177"/>
            <a:ext cx="138243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1938.5-6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39542" y="1454106"/>
            <a:ext cx="1705466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、背景：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39542" y="2320404"/>
            <a:ext cx="1720378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、时间：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39542" y="2925249"/>
            <a:ext cx="1642565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、著作：</a:t>
            </a:r>
            <a:endParaRPr lang="zh-CN" altLang="en-US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43982" y="2925249"/>
            <a:ext cx="199477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论持久战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》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68449" y="3450704"/>
            <a:ext cx="7103177" cy="89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阐明了中国共产党的抗日持久战战略总方针，大大增强了全国人民坚持抗战的决心和信心。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39542" y="3450704"/>
            <a:ext cx="1953691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、影响：</a:t>
            </a:r>
            <a:endParaRPr lang="zh-CN" altLang="en-US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占位符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4630" y="758383"/>
            <a:ext cx="8546996" cy="574964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68580" tIns="34290" rIns="68580" bIns="34290" anchor="ctr"/>
          <a:lstStyle>
            <a:defPPr>
              <a:defRPr lang="zh-CN"/>
            </a:defPPr>
            <a:lvl1pPr algn="ctr">
              <a:defRPr sz="2400" b="1" spc="38">
                <a:ln w="19050">
                  <a:noFill/>
                  <a:bevel/>
                </a:ln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微软雅黑" panose="020B0503020204020204" charset="-122"/>
              </a:rPr>
              <a:t>二、毛泽东</a:t>
            </a:r>
            <a:r>
              <a:rPr lang="en-US" altLang="zh-CN" dirty="0">
                <a:sym typeface="微软雅黑" panose="020B0503020204020204" charset="-122"/>
              </a:rPr>
              <a:t>《</a:t>
            </a:r>
            <a:r>
              <a:rPr lang="zh-CN" altLang="en-US" dirty="0">
                <a:sym typeface="微软雅黑" panose="020B0503020204020204" charset="-122"/>
              </a:rPr>
              <a:t>论持久战</a:t>
            </a:r>
            <a:r>
              <a:rPr lang="en-US" altLang="zh-CN" dirty="0">
                <a:sym typeface="微软雅黑" panose="020B0503020204020204" charset="-122"/>
              </a:rPr>
              <a:t>》</a:t>
            </a:r>
            <a:endParaRPr lang="zh-CN" altLang="en-US" dirty="0"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>
            <p:custDataLst>
              <p:tags r:id="rId1"/>
            </p:custDataLst>
          </p:nvPr>
        </p:nvSpPr>
        <p:spPr>
          <a:xfrm>
            <a:off x="1667937" y="2676265"/>
            <a:ext cx="7274538" cy="39619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</a:rPr>
              <a:t>晋察冀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</a:rPr>
              <a:t>、晋绥、陕甘宁、晋冀豫、冀鲁豫、山东、苏南等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  <a:cs typeface="思源宋体 CN Heavy" panose="02020900000000000000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626538" y="1364243"/>
            <a:ext cx="6920832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</a:rPr>
              <a:t>中国共产党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</a:rPr>
              <a:t>领导的八路军、新四军等抗日武装力量挺进敌后，</a:t>
            </a:r>
            <a:r>
              <a:rPr lang="zh-CN" altLang="en-US" sz="24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思源宋体 CN Heavy" panose="02020900000000000000" charset="-122"/>
              </a:rPr>
              <a:t>将敌人的后方变成抗日的前线。</a:t>
            </a:r>
            <a:endParaRPr lang="zh-CN" altLang="en-US" sz="2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思源宋体 CN Heavy" panose="02020900000000000000" charset="-122"/>
            </a:endParaRPr>
          </a:p>
        </p:txBody>
      </p:sp>
      <p:sp>
        <p:nvSpPr>
          <p:cNvPr id="31" name="Text Box 5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98043" y="1435359"/>
            <a:ext cx="1169894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1.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</a:rPr>
              <a:t>建立：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</a:endParaRPr>
          </a:p>
        </p:txBody>
      </p:sp>
      <p:sp>
        <p:nvSpPr>
          <p:cNvPr id="32" name="Text Box 5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3038" y="2629990"/>
            <a:ext cx="1613647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2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组成：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3" name="Text Box 5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7582" y="3342710"/>
            <a:ext cx="2117912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  <a:defRPr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3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指挥中枢：</a:t>
            </a:r>
            <a:endParaRPr lang="zh-CN" altLang="en-US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2429658" y="3388877"/>
            <a:ext cx="808314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延安</a:t>
            </a:r>
            <a:endParaRPr lang="zh-CN" altLang="en-US" sz="21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文本占位符 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89312" y="792290"/>
            <a:ext cx="5326856" cy="574964"/>
          </a:xfrm>
          <a:prstGeom prst="rect">
            <a:avLst/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lIns="68580" tIns="34290" rIns="68580" bIns="34290" anchor="ctr"/>
          <a:lstStyle>
            <a:defPPr>
              <a:defRPr lang="zh-CN"/>
            </a:defPPr>
            <a:lvl1pPr algn="ctr">
              <a:defRPr sz="2400" b="1" spc="38">
                <a:ln w="19050">
                  <a:noFill/>
                  <a:bevel/>
                </a:ln>
                <a:solidFill>
                  <a:srgbClr val="C0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微软雅黑" panose="020B0503020204020204" charset="-122"/>
              </a:rPr>
              <a:t>三、抗日根据地的建立与发展</a:t>
            </a:r>
            <a:endParaRPr lang="zh-CN" altLang="en-US" dirty="0">
              <a:sym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  <p:bldP spid="29" grpId="2"/>
      <p:bldP spid="30" grpId="1"/>
      <p:bldP spid="30" grpId="2"/>
      <p:bldP spid="34" grpId="1"/>
      <p:bldP spid="3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710"/>
          <p:cNvSpPr/>
          <p:nvPr>
            <p:custDataLst>
              <p:tags r:id="rId1"/>
            </p:custDataLst>
          </p:nvPr>
        </p:nvSpPr>
        <p:spPr>
          <a:xfrm rot="-1020000" flipH="1">
            <a:off x="2328151" y="1477119"/>
            <a:ext cx="1206341" cy="538639"/>
          </a:xfrm>
          <a:prstGeom prst="line">
            <a:avLst/>
          </a:prstGeom>
          <a:ln w="38100" cap="flat" cmpd="sng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30236" tIns="30236" rIns="30236" bIns="30236" anchor="ctr"/>
          <a:lstStyle/>
          <a:p>
            <a:pPr defTabSz="342900"/>
            <a:endParaRPr lang="zh-CN" altLang="en-US" sz="19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Helvetica Light"/>
            </a:endParaRPr>
          </a:p>
        </p:txBody>
      </p:sp>
      <p:sp>
        <p:nvSpPr>
          <p:cNvPr id="3" name="Shape 711"/>
          <p:cNvSpPr/>
          <p:nvPr>
            <p:custDataLst>
              <p:tags r:id="rId2"/>
            </p:custDataLst>
          </p:nvPr>
        </p:nvSpPr>
        <p:spPr>
          <a:xfrm rot="2640000">
            <a:off x="3980976" y="1450449"/>
            <a:ext cx="593884" cy="615791"/>
          </a:xfrm>
          <a:prstGeom prst="line">
            <a:avLst/>
          </a:prstGeom>
          <a:ln w="38100" cap="flat" cmpd="sng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30236" tIns="30236" rIns="30236" bIns="30236" anchor="ctr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19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Helvetica Light"/>
            </a:endParaRPr>
          </a:p>
        </p:txBody>
      </p:sp>
      <p:sp>
        <p:nvSpPr>
          <p:cNvPr id="4" name="Shape 712"/>
          <p:cNvSpPr/>
          <p:nvPr>
            <p:custDataLst>
              <p:tags r:id="rId3"/>
            </p:custDataLst>
          </p:nvPr>
        </p:nvSpPr>
        <p:spPr>
          <a:xfrm rot="-240000">
            <a:off x="5102783" y="1324718"/>
            <a:ext cx="1005840" cy="776288"/>
          </a:xfrm>
          <a:prstGeom prst="line">
            <a:avLst/>
          </a:prstGeom>
          <a:ln w="38100" cap="flat" cmpd="sng">
            <a:solidFill>
              <a:srgbClr val="C0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lIns="30236" tIns="30236" rIns="30236" bIns="30236" anchor="ctr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 sz="19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Helvetica Light"/>
            </a:endParaRPr>
          </a:p>
        </p:txBody>
      </p:sp>
      <p:sp>
        <p:nvSpPr>
          <p:cNvPr id="5" name="TextBox 24"/>
          <p:cNvSpPr/>
          <p:nvPr>
            <p:custDataLst>
              <p:tags r:id="rId4"/>
            </p:custDataLst>
          </p:nvPr>
        </p:nvSpPr>
        <p:spPr>
          <a:xfrm>
            <a:off x="1004652" y="2844432"/>
            <a:ext cx="1788319" cy="7148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defTabSz="700405"/>
            <a:r>
              <a:rPr lang="zh-CN" altLang="en-US" sz="21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展开群众性的人民游击战争</a:t>
            </a:r>
            <a:endParaRPr lang="zh-CN" altLang="en-US" sz="21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TextBox 28"/>
          <p:cNvSpPr/>
          <p:nvPr>
            <p:custDataLst>
              <p:tags r:id="rId5"/>
            </p:custDataLst>
          </p:nvPr>
        </p:nvSpPr>
        <p:spPr>
          <a:xfrm>
            <a:off x="3024904" y="3006886"/>
            <a:ext cx="2506028" cy="387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dist" defTabSz="700405">
              <a:lnSpc>
                <a:spcPct val="90000"/>
              </a:lnSpc>
            </a:pPr>
            <a:r>
              <a:rPr lang="zh-CN" altLang="en-US" sz="23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建立抗日民主政权</a:t>
            </a:r>
            <a:endParaRPr lang="zh-CN" altLang="en-US" sz="23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" name="TextBox 30"/>
          <p:cNvSpPr/>
          <p:nvPr>
            <p:custDataLst>
              <p:tags r:id="rId6"/>
            </p:custDataLst>
          </p:nvPr>
        </p:nvSpPr>
        <p:spPr>
          <a:xfrm>
            <a:off x="5830111" y="2844432"/>
            <a:ext cx="3015574" cy="11772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defTabSz="700405">
              <a:lnSpc>
                <a:spcPct val="120000"/>
              </a:lnSpc>
            </a:pP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实行地主减租减息</a:t>
            </a:r>
            <a:r>
              <a:rPr lang="zh-CN" altLang="en-US" sz="20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endParaRPr lang="en-US" altLang="zh-CN" sz="2000" b="1" dirty="0" smtClean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defTabSz="700405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农民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交租交息的土地</a:t>
            </a:r>
            <a:r>
              <a:rPr lang="zh-CN" altLang="en-US" sz="2000" b="1" dirty="0" smtClea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政策大生产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运动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淘宝网Chenying0907出品 47"/>
          <p:cNvSpPr/>
          <p:nvPr>
            <p:custDataLst>
              <p:tags r:id="rId7"/>
            </p:custDataLst>
          </p:nvPr>
        </p:nvSpPr>
        <p:spPr>
          <a:xfrm>
            <a:off x="3383997" y="776079"/>
            <a:ext cx="1788319" cy="4376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 defTabSz="700405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巩固措施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淘宝网Chenying0907出品 47"/>
          <p:cNvSpPr/>
          <p:nvPr>
            <p:custDataLst>
              <p:tags r:id="rId8"/>
            </p:custDataLst>
          </p:nvPr>
        </p:nvSpPr>
        <p:spPr>
          <a:xfrm>
            <a:off x="1004414" y="2266980"/>
            <a:ext cx="1788319" cy="4376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 defTabSz="700405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军事上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淘宝网Chenying0907出品 47"/>
          <p:cNvSpPr/>
          <p:nvPr>
            <p:custDataLst>
              <p:tags r:id="rId9"/>
            </p:custDataLst>
          </p:nvPr>
        </p:nvSpPr>
        <p:spPr>
          <a:xfrm>
            <a:off x="3288033" y="2266980"/>
            <a:ext cx="1788319" cy="4376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 defTabSz="700405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政治上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1" name="淘宝网Chenying0907出品 47"/>
          <p:cNvSpPr/>
          <p:nvPr>
            <p:custDataLst>
              <p:tags r:id="rId10"/>
            </p:custDataLst>
          </p:nvPr>
        </p:nvSpPr>
        <p:spPr>
          <a:xfrm>
            <a:off x="6244116" y="2267217"/>
            <a:ext cx="1889284" cy="43767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ctr" defTabSz="700405"/>
            <a:r>
              <a:rPr lang="zh-CN" altLang="en-US" sz="2400" b="1" dirty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经济上</a:t>
            </a:r>
            <a:endParaRPr lang="zh-CN" altLang="en-US" sz="2400" b="1" dirty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2" name="Text Box 5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6997" y="859431"/>
            <a:ext cx="2050676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4.巩固与发展：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3" name="Text Box 5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06997" y="3920997"/>
            <a:ext cx="2050676" cy="4376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5.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作用</a:t>
            </a:r>
            <a:r>
              <a:rPr lang="en-US" altLang="zh-CN" sz="24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方正粗黑宋简体" panose="02000000000000000000" charset="-122"/>
                <a:sym typeface="+mn-ea"/>
              </a:rPr>
              <a:t>：</a:t>
            </a:r>
            <a:endParaRPr lang="en-US" altLang="zh-CN" sz="24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66673" y="3929280"/>
            <a:ext cx="7179012" cy="9556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E7E6E6">
                    <a:lumMod val="1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宋体" panose="02010600030101010101" pitchFamily="2" charset="-122"/>
              </a:rPr>
              <a:t>使根据地成为敌后游击战得以坚持并取得最后胜利的基地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6" grpId="2" animBg="1"/>
      <p:bldP spid="7" grpId="1" animBg="1"/>
      <p:bldP spid="7" grpId="2" animBg="1"/>
    </p:bld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AS_UNIQUEID" val="253"/>
</p:tagLst>
</file>

<file path=ppt/tags/tag101.xml><?xml version="1.0" encoding="utf-8"?>
<p:tagLst xmlns:p="http://schemas.openxmlformats.org/presentationml/2006/main">
  <p:tag name="AS_UNIQUEID" val="255"/>
</p:tagLst>
</file>

<file path=ppt/tags/tag102.xml><?xml version="1.0" encoding="utf-8"?>
<p:tagLst xmlns:p="http://schemas.openxmlformats.org/presentationml/2006/main">
  <p:tag name="AS_UNIQUEID" val="256"/>
</p:tagLst>
</file>

<file path=ppt/tags/tag103.xml><?xml version="1.0" encoding="utf-8"?>
<p:tagLst xmlns:p="http://schemas.openxmlformats.org/presentationml/2006/main">
  <p:tag name="AS_UNIQUEID" val="257"/>
</p:tagLst>
</file>

<file path=ppt/tags/tag104.xml><?xml version="1.0" encoding="utf-8"?>
<p:tagLst xmlns:p="http://schemas.openxmlformats.org/presentationml/2006/main">
  <p:tag name="AS_UNIQUEID" val="258"/>
</p:tagLst>
</file>

<file path=ppt/tags/tag105.xml><?xml version="1.0" encoding="utf-8"?>
<p:tagLst xmlns:p="http://schemas.openxmlformats.org/presentationml/2006/main">
  <p:tag name="AS_UNIQUEID" val="259"/>
</p:tagLst>
</file>

<file path=ppt/tags/tag106.xml><?xml version="1.0" encoding="utf-8"?>
<p:tagLst xmlns:p="http://schemas.openxmlformats.org/presentationml/2006/main">
  <p:tag name="AS_UNIQUEID" val="260"/>
</p:tagLst>
</file>

<file path=ppt/tags/tag107.xml><?xml version="1.0" encoding="utf-8"?>
<p:tagLst xmlns:p="http://schemas.openxmlformats.org/presentationml/2006/main">
  <p:tag name="AS_UNIQUEID" val="264"/>
</p:tagLst>
</file>

<file path=ppt/tags/tag108.xml><?xml version="1.0" encoding="utf-8"?>
<p:tagLst xmlns:p="http://schemas.openxmlformats.org/presentationml/2006/main">
  <p:tag name="AS_UNIQUEID" val="267"/>
</p:tagLst>
</file>

<file path=ppt/tags/tag109.xml><?xml version="1.0" encoding="utf-8"?>
<p:tagLst xmlns:p="http://schemas.openxmlformats.org/presentationml/2006/main">
  <p:tag name="AS_UNIQUEID" val="268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AS_UNIQUEID" val="263"/>
</p:tagLst>
</file>

<file path=ppt/tags/tag112.xml><?xml version="1.0" encoding="utf-8"?>
<p:tagLst xmlns:p="http://schemas.openxmlformats.org/presentationml/2006/main">
  <p:tag name="AS_UNIQUEID" val="269"/>
</p:tagLst>
</file>

<file path=ppt/tags/tag113.xml><?xml version="1.0" encoding="utf-8"?>
<p:tagLst xmlns:p="http://schemas.openxmlformats.org/presentationml/2006/main">
  <p:tag name="AS_UNIQUEID" val="270"/>
</p:tagLst>
</file>

<file path=ppt/tags/tag114.xml><?xml version="1.0" encoding="utf-8"?>
<p:tagLst xmlns:p="http://schemas.openxmlformats.org/presentationml/2006/main">
  <p:tag name="AS_UNIQUEID" val="3406"/>
</p:tagLst>
</file>

<file path=ppt/tags/tag115.xml><?xml version="1.0" encoding="utf-8"?>
<p:tagLst xmlns:p="http://schemas.openxmlformats.org/presentationml/2006/main">
  <p:tag name="AS_UNIQUEID" val="910"/>
</p:tagLst>
</file>

<file path=ppt/tags/tag116.xml><?xml version="1.0" encoding="utf-8"?>
<p:tagLst xmlns:p="http://schemas.openxmlformats.org/presentationml/2006/main">
  <p:tag name="AS_UNIQUEID" val="914"/>
</p:tagLst>
</file>

<file path=ppt/tags/tag117.xml><?xml version="1.0" encoding="utf-8"?>
<p:tagLst xmlns:p="http://schemas.openxmlformats.org/presentationml/2006/main">
  <p:tag name="AS_UNIQUEID" val="920"/>
</p:tagLst>
</file>

<file path=ppt/tags/tag118.xml><?xml version="1.0" encoding="utf-8"?>
<p:tagLst xmlns:p="http://schemas.openxmlformats.org/presentationml/2006/main">
  <p:tag name="AS_UNIQUEID" val="920"/>
</p:tagLst>
</file>

<file path=ppt/tags/tag119.xml><?xml version="1.0" encoding="utf-8"?>
<p:tagLst xmlns:p="http://schemas.openxmlformats.org/presentationml/2006/main">
  <p:tag name="AS_UNIQUEID" val="3407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AS_UNIQUEID" val="902"/>
</p:tagLst>
</file>

<file path=ppt/tags/tag121.xml><?xml version="1.0" encoding="utf-8"?>
<p:tagLst xmlns:p="http://schemas.openxmlformats.org/presentationml/2006/main">
  <p:tag name="AS_UNIQUEID" val="903"/>
</p:tagLst>
</file>

<file path=ppt/tags/tag122.xml><?xml version="1.0" encoding="utf-8"?>
<p:tagLst xmlns:p="http://schemas.openxmlformats.org/presentationml/2006/main">
  <p:tag name="AS_UNIQUEID" val="921"/>
</p:tagLst>
</file>

<file path=ppt/tags/tag123.xml><?xml version="1.0" encoding="utf-8"?>
<p:tagLst xmlns:p="http://schemas.openxmlformats.org/presentationml/2006/main">
  <p:tag name="AS_UNIQUEID" val="3408"/>
</p:tagLst>
</file>

<file path=ppt/tags/tag124.xml><?xml version="1.0" encoding="utf-8"?>
<p:tagLst xmlns:p="http://schemas.openxmlformats.org/presentationml/2006/main">
  <p:tag name="AS_UNIQUEID" val="901"/>
</p:tagLst>
</file>

<file path=ppt/tags/tag125.xml><?xml version="1.0" encoding="utf-8"?>
<p:tagLst xmlns:p="http://schemas.openxmlformats.org/presentationml/2006/main">
  <p:tag name="AS_UNIQUEID" val="3409"/>
</p:tagLst>
</file>

<file path=ppt/tags/tag126.xml><?xml version="1.0" encoding="utf-8"?>
<p:tagLst xmlns:p="http://schemas.openxmlformats.org/presentationml/2006/main">
  <p:tag name="AS_UNIQUEID" val="3410"/>
</p:tagLst>
</file>

<file path=ppt/tags/tag127.xml><?xml version="1.0" encoding="utf-8"?>
<p:tagLst xmlns:p="http://schemas.openxmlformats.org/presentationml/2006/main">
  <p:tag name="AS_UNIQUEID" val="904"/>
</p:tagLst>
</file>

<file path=ppt/tags/tag128.xml><?xml version="1.0" encoding="utf-8"?>
<p:tagLst xmlns:p="http://schemas.openxmlformats.org/presentationml/2006/main">
  <p:tag name="AS_UNIQUEID" val="3411"/>
</p:tagLst>
</file>

<file path=ppt/tags/tag129.xml><?xml version="1.0" encoding="utf-8"?>
<p:tagLst xmlns:p="http://schemas.openxmlformats.org/presentationml/2006/main">
  <p:tag name="AS_UNIQUEID" val="3412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AS_UNIQUEID" val="3413"/>
</p:tagLst>
</file>

<file path=ppt/tags/tag131.xml><?xml version="1.0" encoding="utf-8"?>
<p:tagLst xmlns:p="http://schemas.openxmlformats.org/presentationml/2006/main">
  <p:tag name="AS_UNIQUEID" val="3414"/>
</p:tagLst>
</file>

<file path=ppt/tags/tag132.xml><?xml version="1.0" encoding="utf-8"?>
<p:tagLst xmlns:p="http://schemas.openxmlformats.org/presentationml/2006/main">
  <p:tag name="AS_UNIQUEID" val="3415"/>
</p:tagLst>
</file>

<file path=ppt/tags/tag133.xml><?xml version="1.0" encoding="utf-8"?>
<p:tagLst xmlns:p="http://schemas.openxmlformats.org/presentationml/2006/main">
  <p:tag name="AS_UNIQUEID" val="14180"/>
</p:tagLst>
</file>

<file path=ppt/tags/tag134.xml><?xml version="1.0" encoding="utf-8"?>
<p:tagLst xmlns:p="http://schemas.openxmlformats.org/presentationml/2006/main">
  <p:tag name="AS_UNIQUEID" val="66"/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commondata" val="eyJoZGlkIjoiMDc0YmVkNzIyYTUyMGViMjlkZjRjOWNkOGFjNWZiMmU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AS_UNIQUEID" val="21"/>
</p:tagLst>
</file>

<file path=ppt/tags/tag34.xml><?xml version="1.0" encoding="utf-8"?>
<p:tagLst xmlns:p="http://schemas.openxmlformats.org/presentationml/2006/main">
  <p:tag name="AS_UNIQUEID" val="3653"/>
</p:tagLst>
</file>

<file path=ppt/tags/tag35.xml><?xml version="1.0" encoding="utf-8"?>
<p:tagLst xmlns:p="http://schemas.openxmlformats.org/presentationml/2006/main">
  <p:tag name="AS_UNIQUEID" val="3654"/>
</p:tagLst>
</file>

<file path=ppt/tags/tag36.xml><?xml version="1.0" encoding="utf-8"?>
<p:tagLst xmlns:p="http://schemas.openxmlformats.org/presentationml/2006/main">
  <p:tag name="AS_UNIQUEID" val="3655"/>
</p:tagLst>
</file>

<file path=ppt/tags/tag37.xml><?xml version="1.0" encoding="utf-8"?>
<p:tagLst xmlns:p="http://schemas.openxmlformats.org/presentationml/2006/main">
  <p:tag name="AS_UNIQUEID" val="3656"/>
</p:tagLst>
</file>

<file path=ppt/tags/tag38.xml><?xml version="1.0" encoding="utf-8"?>
<p:tagLst xmlns:p="http://schemas.openxmlformats.org/presentationml/2006/main">
  <p:tag name="AS_UNIQUEID" val="3657"/>
</p:tagLst>
</file>

<file path=ppt/tags/tag39.xml><?xml version="1.0" encoding="utf-8"?>
<p:tagLst xmlns:p="http://schemas.openxmlformats.org/presentationml/2006/main">
  <p:tag name="AS_UNIQUEID" val="3658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AS_UNIQUEID" val="3659"/>
</p:tagLst>
</file>

<file path=ppt/tags/tag41.xml><?xml version="1.0" encoding="utf-8"?>
<p:tagLst xmlns:p="http://schemas.openxmlformats.org/presentationml/2006/main">
  <p:tag name="AS_UNIQUEID" val="3660"/>
</p:tagLst>
</file>

<file path=ppt/tags/tag42.xml><?xml version="1.0" encoding="utf-8"?>
<p:tagLst xmlns:p="http://schemas.openxmlformats.org/presentationml/2006/main">
  <p:tag name="AS_UNIQUEID" val="3661"/>
</p:tagLst>
</file>

<file path=ppt/tags/tag43.xml><?xml version="1.0" encoding="utf-8"?>
<p:tagLst xmlns:p="http://schemas.openxmlformats.org/presentationml/2006/main">
  <p:tag name="AS_UNIQUEID" val="3662"/>
</p:tagLst>
</file>

<file path=ppt/tags/tag44.xml><?xml version="1.0" encoding="utf-8"?>
<p:tagLst xmlns:p="http://schemas.openxmlformats.org/presentationml/2006/main">
  <p:tag name="AS_UNIQUEID" val="3663"/>
</p:tagLst>
</file>

<file path=ppt/tags/tag45.xml><?xml version="1.0" encoding="utf-8"?>
<p:tagLst xmlns:p="http://schemas.openxmlformats.org/presentationml/2006/main">
  <p:tag name="AS_UNIQUEID" val="3664"/>
</p:tagLst>
</file>

<file path=ppt/tags/tag46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AS_UNIQUEID" val="159"/>
</p:tagLst>
</file>

<file path=ppt/tags/tag49.xml><?xml version="1.0" encoding="utf-8"?>
<p:tagLst xmlns:p="http://schemas.openxmlformats.org/presentationml/2006/main">
  <p:tag name="AS_UNIQUEID" val="160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AS_UNIQUEID" val="161"/>
</p:tagLst>
</file>

<file path=ppt/tags/tag51.xml><?xml version="1.0" encoding="utf-8"?>
<p:tagLst xmlns:p="http://schemas.openxmlformats.org/presentationml/2006/main">
  <p:tag name="AS_UNIQUEID" val="162"/>
</p:tagLst>
</file>

<file path=ppt/tags/tag52.xml><?xml version="1.0" encoding="utf-8"?>
<p:tagLst xmlns:p="http://schemas.openxmlformats.org/presentationml/2006/main">
  <p:tag name="AS_UNIQUEID" val="163"/>
</p:tagLst>
</file>

<file path=ppt/tags/tag53.xml><?xml version="1.0" encoding="utf-8"?>
<p:tagLst xmlns:p="http://schemas.openxmlformats.org/presentationml/2006/main">
  <p:tag name="AS_UNIQUEID" val="166"/>
</p:tagLst>
</file>

<file path=ppt/tags/tag54.xml><?xml version="1.0" encoding="utf-8"?>
<p:tagLst xmlns:p="http://schemas.openxmlformats.org/presentationml/2006/main">
  <p:tag name="AS_UNIQUEID" val="167"/>
</p:tagLst>
</file>

<file path=ppt/tags/tag55.xml><?xml version="1.0" encoding="utf-8"?>
<p:tagLst xmlns:p="http://schemas.openxmlformats.org/presentationml/2006/main">
  <p:tag name="AS_UNIQUEID" val="168"/>
</p:tagLst>
</file>

<file path=ppt/tags/tag56.xml><?xml version="1.0" encoding="utf-8"?>
<p:tagLst xmlns:p="http://schemas.openxmlformats.org/presentationml/2006/main">
  <p:tag name="AS_UNIQUEID" val="169"/>
</p:tagLst>
</file>

<file path=ppt/tags/tag57.xml><?xml version="1.0" encoding="utf-8"?>
<p:tagLst xmlns:p="http://schemas.openxmlformats.org/presentationml/2006/main">
  <p:tag name="AS_UNIQUEID" val="170"/>
</p:tagLst>
</file>

<file path=ppt/tags/tag58.xml><?xml version="1.0" encoding="utf-8"?>
<p:tagLst xmlns:p="http://schemas.openxmlformats.org/presentationml/2006/main">
  <p:tag name="AS_UNIQUEID" val="152"/>
</p:tagLst>
</file>

<file path=ppt/tags/tag59.xml><?xml version="1.0" encoding="utf-8"?>
<p:tagLst xmlns:p="http://schemas.openxmlformats.org/presentationml/2006/main">
  <p:tag name="AS_UNIQUEID" val="12628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AS_UNIQUEID" val="11613"/>
</p:tagLst>
</file>

<file path=ppt/tags/tag61.xml><?xml version="1.0" encoding="utf-8"?>
<p:tagLst xmlns:p="http://schemas.openxmlformats.org/presentationml/2006/main">
  <p:tag name="AS_UNIQUEID" val="166"/>
</p:tagLst>
</file>

<file path=ppt/tags/tag62.xml><?xml version="1.0" encoding="utf-8"?>
<p:tagLst xmlns:p="http://schemas.openxmlformats.org/presentationml/2006/main">
  <p:tag name="AS_UNIQUEID" val="152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AS_UNIQUEID" val="256"/>
  <p:tag name="KSO_WM_SCREEN_THEME_FLAG" val="V/W+zx94bYHcDpy3oykHxqX2Ld0MstqmRrLFiNZduV2RQ1PO2YsB6GyHl0KpNISZvoHJBwHoUlE0KqELEIfbVFOHQvvEyn0QJVgvVF/QlC8="/>
  <p:tag name="KSO_WM_BEAUTIFY_FLAG" val=""/>
</p:tagLst>
</file>

<file path=ppt/tags/tag66.xml><?xml version="1.0" encoding="utf-8"?>
<p:tagLst xmlns:p="http://schemas.openxmlformats.org/presentationml/2006/main">
  <p:tag name="AS_UNIQUEID" val="1656"/>
  <p:tag name="KSO_WM_BEAUTIFY_FLAG" val=""/>
</p:tagLst>
</file>

<file path=ppt/tags/tag67.xml><?xml version="1.0" encoding="utf-8"?>
<p:tagLst xmlns:p="http://schemas.openxmlformats.org/presentationml/2006/main">
  <p:tag name="AS_UNIQUEID" val="256"/>
  <p:tag name="KSO_WM_SCREEN_THEME_FLAG" val="V/W+zx94bYHcDpy3oykHxqX2Ld0MstqmRrLFiNZduV2RQ1PO2YsB6GyHl0KpNISZvoHJBwHoUlE0KqELEIfbVFOHQvvEyn0QJVgvVF/QlC8="/>
  <p:tag name="KSO_WM_BEAUTIFY_FLAG" val=""/>
</p:tagLst>
</file>

<file path=ppt/tags/tag68.xml><?xml version="1.0" encoding="utf-8"?>
<p:tagLst xmlns:p="http://schemas.openxmlformats.org/presentationml/2006/main">
  <p:tag name="AS_UNIQUEID" val="1656"/>
  <p:tag name="KSO_WM_BEAUTIFY_FLAG" val=""/>
</p:tagLst>
</file>

<file path=ppt/tags/tag69.xml><?xml version="1.0" encoding="utf-8"?>
<p:tagLst xmlns:p="http://schemas.openxmlformats.org/presentationml/2006/main">
  <p:tag name="AS_UNIQUEID" val="188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AS_UNIQUEID" val="189"/>
</p:tagLst>
</file>

<file path=ppt/tags/tag71.xml><?xml version="1.0" encoding="utf-8"?>
<p:tagLst xmlns:p="http://schemas.openxmlformats.org/presentationml/2006/main">
  <p:tag name="AS_UNIQUEID" val="191"/>
</p:tagLst>
</file>

<file path=ppt/tags/tag72.xml><?xml version="1.0" encoding="utf-8"?>
<p:tagLst xmlns:p="http://schemas.openxmlformats.org/presentationml/2006/main">
  <p:tag name="AS_UNIQUEID" val="192"/>
</p:tagLst>
</file>

<file path=ppt/tags/tag73.xml><?xml version="1.0" encoding="utf-8"?>
<p:tagLst xmlns:p="http://schemas.openxmlformats.org/presentationml/2006/main">
  <p:tag name="AS_UNIQUEID" val="193"/>
</p:tagLst>
</file>

<file path=ppt/tags/tag74.xml><?xml version="1.0" encoding="utf-8"?>
<p:tagLst xmlns:p="http://schemas.openxmlformats.org/presentationml/2006/main">
  <p:tag name="AS_UNIQUEID" val="194"/>
</p:tagLst>
</file>

<file path=ppt/tags/tag75.xml><?xml version="1.0" encoding="utf-8"?>
<p:tagLst xmlns:p="http://schemas.openxmlformats.org/presentationml/2006/main">
  <p:tag name="AS_UNIQUEID" val="195"/>
</p:tagLst>
</file>

<file path=ppt/tags/tag76.xml><?xml version="1.0" encoding="utf-8"?>
<p:tagLst xmlns:p="http://schemas.openxmlformats.org/presentationml/2006/main">
  <p:tag name="AS_UNIQUEID" val="196"/>
</p:tagLst>
</file>

<file path=ppt/tags/tag77.xml><?xml version="1.0" encoding="utf-8"?>
<p:tagLst xmlns:p="http://schemas.openxmlformats.org/presentationml/2006/main">
  <p:tag name="AS_UNIQUEID" val="185"/>
</p:tagLst>
</file>

<file path=ppt/tags/tag78.xml><?xml version="1.0" encoding="utf-8"?>
<p:tagLst xmlns:p="http://schemas.openxmlformats.org/presentationml/2006/main">
  <p:tag name="AS_UNIQUEID" val="1568"/>
</p:tagLst>
</file>

<file path=ppt/tags/tag79.xml><?xml version="1.0" encoding="utf-8"?>
<p:tagLst xmlns:p="http://schemas.openxmlformats.org/presentationml/2006/main">
  <p:tag name="AS_UNIQUEID" val="3290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AS_UNIQUEID" val="3292"/>
</p:tagLst>
</file>

<file path=ppt/tags/tag81.xml><?xml version="1.0" encoding="utf-8"?>
<p:tagLst xmlns:p="http://schemas.openxmlformats.org/presentationml/2006/main">
  <p:tag name="AS_UNIQUEID" val="3294"/>
</p:tagLst>
</file>

<file path=ppt/tags/tag82.xml><?xml version="1.0" encoding="utf-8"?>
<p:tagLst xmlns:p="http://schemas.openxmlformats.org/presentationml/2006/main">
  <p:tag name="AS_UNIQUEID" val="3295"/>
</p:tagLst>
</file>

<file path=ppt/tags/tag83.xml><?xml version="1.0" encoding="utf-8"?>
<p:tagLst xmlns:p="http://schemas.openxmlformats.org/presentationml/2006/main">
  <p:tag name="AS_UNIQUEID" val="3296"/>
</p:tagLst>
</file>

<file path=ppt/tags/tag84.xml><?xml version="1.0" encoding="utf-8"?>
<p:tagLst xmlns:p="http://schemas.openxmlformats.org/presentationml/2006/main">
  <p:tag name="AS_UNIQUEID" val="202"/>
</p:tagLst>
</file>

<file path=ppt/tags/tag85.xml><?xml version="1.0" encoding="utf-8"?>
<p:tagLst xmlns:p="http://schemas.openxmlformats.org/presentationml/2006/main">
  <p:tag name="KSO_WM_SPECIAL_SOURCE" val="bdnull"/>
</p:tagLst>
</file>

<file path=ppt/tags/tag86.xml><?xml version="1.0" encoding="utf-8"?>
<p:tagLst xmlns:p="http://schemas.openxmlformats.org/presentationml/2006/main">
  <p:tag name="AS_UNIQUEID" val="3298"/>
</p:tagLst>
</file>

<file path=ppt/tags/tag87.xml><?xml version="1.0" encoding="utf-8"?>
<p:tagLst xmlns:p="http://schemas.openxmlformats.org/presentationml/2006/main">
  <p:tag name="AS_UNIQUEID" val="3299"/>
</p:tagLst>
</file>

<file path=ppt/tags/tag88.xml><?xml version="1.0" encoding="utf-8"?>
<p:tagLst xmlns:p="http://schemas.openxmlformats.org/presentationml/2006/main">
  <p:tag name="AS_UNIQUEID" val="3300"/>
</p:tagLst>
</file>

<file path=ppt/tags/tag89.xml><?xml version="1.0" encoding="utf-8"?>
<p:tagLst xmlns:p="http://schemas.openxmlformats.org/presentationml/2006/main">
  <p:tag name="AS_UNIQUEID" val="3301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AS_UNIQUEID" val="3302"/>
</p:tagLst>
</file>

<file path=ppt/tags/tag91.xml><?xml version="1.0" encoding="utf-8"?>
<p:tagLst xmlns:p="http://schemas.openxmlformats.org/presentationml/2006/main">
  <p:tag name="AS_UNIQUEID" val="3303"/>
</p:tagLst>
</file>

<file path=ppt/tags/tag92.xml><?xml version="1.0" encoding="utf-8"?>
<p:tagLst xmlns:p="http://schemas.openxmlformats.org/presentationml/2006/main">
  <p:tag name="AS_UNIQUEID" val="3304"/>
</p:tagLst>
</file>

<file path=ppt/tags/tag93.xml><?xml version="1.0" encoding="utf-8"?>
<p:tagLst xmlns:p="http://schemas.openxmlformats.org/presentationml/2006/main">
  <p:tag name="AS_UNIQUEID" val="3305"/>
</p:tagLst>
</file>

<file path=ppt/tags/tag94.xml><?xml version="1.0" encoding="utf-8"?>
<p:tagLst xmlns:p="http://schemas.openxmlformats.org/presentationml/2006/main">
  <p:tag name="AS_UNIQUEID" val="3308"/>
</p:tagLst>
</file>

<file path=ppt/tags/tag95.xml><?xml version="1.0" encoding="utf-8"?>
<p:tagLst xmlns:p="http://schemas.openxmlformats.org/presentationml/2006/main">
  <p:tag name="AS_UNIQUEID" val="3309"/>
</p:tagLst>
</file>

<file path=ppt/tags/tag96.xml><?xml version="1.0" encoding="utf-8"?>
<p:tagLst xmlns:p="http://schemas.openxmlformats.org/presentationml/2006/main">
  <p:tag name="AS_UNIQUEID" val="3329"/>
</p:tagLst>
</file>

<file path=ppt/tags/tag97.xml><?xml version="1.0" encoding="utf-8"?>
<p:tagLst xmlns:p="http://schemas.openxmlformats.org/presentationml/2006/main">
  <p:tag name="AS_UNIQUEID" val="3329"/>
</p:tagLst>
</file>

<file path=ppt/tags/tag98.xml><?xml version="1.0" encoding="utf-8"?>
<p:tagLst xmlns:p="http://schemas.openxmlformats.org/presentationml/2006/main">
  <p:tag name="AS_UNIQUEID" val="12083"/>
</p:tagLst>
</file>

<file path=ppt/tags/tag99.xml><?xml version="1.0" encoding="utf-8"?>
<p:tagLst xmlns:p="http://schemas.openxmlformats.org/presentationml/2006/main">
  <p:tag name="AS_UNIQUEID" val="12450"/>
</p:tagLst>
</file>

<file path=ppt/theme/theme1.xml><?xml version="1.0" encoding="utf-8"?>
<a:theme xmlns:a="http://schemas.openxmlformats.org/drawingml/2006/main" name="2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1852</Words>
  <Application>WPS 演示</Application>
  <PresentationFormat>全屏显示(16:9)</PresentationFormat>
  <Paragraphs>204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黑体</vt:lpstr>
      <vt:lpstr>经典特宋简</vt:lpstr>
      <vt:lpstr>Calibri</vt:lpstr>
      <vt:lpstr>Arial</vt:lpstr>
      <vt:lpstr>Times New Roman</vt:lpstr>
      <vt:lpstr>微软雅黑</vt:lpstr>
      <vt:lpstr>华文中宋</vt:lpstr>
      <vt:lpstr>华文行楷</vt:lpstr>
      <vt:lpstr>思源宋体 CN Heavy</vt:lpstr>
      <vt:lpstr>方正粗黑宋简体</vt:lpstr>
      <vt:lpstr>Helvetica Light</vt:lpstr>
      <vt:lpstr>方正小标宋_GBK</vt:lpstr>
      <vt:lpstr>Arial Unicode MS</vt:lpstr>
      <vt:lpstr>仿宋</vt:lpstr>
      <vt:lpstr>华文仿宋</vt:lpstr>
      <vt:lpstr>2_自定义设计方案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云瑶 郭</dc:creator>
  <cp:lastModifiedBy>Administrator</cp:lastModifiedBy>
  <cp:revision>49</cp:revision>
  <dcterms:created xsi:type="dcterms:W3CDTF">2023-12-25T10:32:00Z</dcterms:created>
  <dcterms:modified xsi:type="dcterms:W3CDTF">2024-07-04T02:22:07Z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D8BFD0D41E95416BB560CD45FED67B98_12</vt:lpwstr>
  </property>
  <property fmtid="{D5CDD505-2E9C-101B-9397-08002B2CF9AE}" pid="3" name="KSOProductBuildVer">
    <vt:lpwstr>2052-12.1.0.16929</vt:lpwstr>
  </property>
</Properties>
</file>